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5" r:id="rId10"/>
    <p:sldId id="269" r:id="rId11"/>
    <p:sldId id="264" r:id="rId12"/>
    <p:sldId id="267" r:id="rId13"/>
    <p:sldId id="268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5388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35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35" y="4584883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1" b="1" cap="all" spc="300" baseline="0"/>
            </a:lvl1pPr>
            <a:lvl2pPr marL="457222" indent="0" algn="ctr">
              <a:buNone/>
              <a:defRPr sz="2000"/>
            </a:lvl2pPr>
            <a:lvl3pPr marL="914445" indent="0" algn="ctr">
              <a:buNone/>
              <a:defRPr sz="1801"/>
            </a:lvl3pPr>
            <a:lvl4pPr marL="1371670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6" indent="0" algn="ctr">
              <a:buNone/>
              <a:defRPr sz="1600"/>
            </a:lvl7pPr>
            <a:lvl8pPr marL="3200563" indent="0" algn="ctr">
              <a:buNone/>
              <a:defRPr sz="1600"/>
            </a:lvl8pPr>
            <a:lvl9pPr marL="3657784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86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0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6" y="1401101"/>
            <a:ext cx="2155723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5" y="1401097"/>
            <a:ext cx="8232059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2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5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9" y="5018569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2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9"/>
            <a:ext cx="5105401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849526"/>
            <a:ext cx="5105401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8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34" y="1371599"/>
            <a:ext cx="10442761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1" b="1" cap="all" spc="300" baseline="0"/>
            </a:lvl1pPr>
            <a:lvl2pPr marL="457222" indent="0">
              <a:buNone/>
              <a:defRPr sz="2000" b="1"/>
            </a:lvl2pPr>
            <a:lvl3pPr marL="914445" indent="0">
              <a:buNone/>
              <a:defRPr sz="1801" b="1"/>
            </a:lvl3pPr>
            <a:lvl4pPr marL="1371670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6" indent="0">
              <a:buNone/>
              <a:defRPr sz="1600" b="1"/>
            </a:lvl7pPr>
            <a:lvl8pPr marL="3200563" indent="0">
              <a:buNone/>
              <a:defRPr sz="1600" b="1"/>
            </a:lvl8pPr>
            <a:lvl9pPr marL="365778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9"/>
            <a:ext cx="5084948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1" b="1" cap="all" spc="300" baseline="0"/>
            </a:lvl1pPr>
            <a:lvl2pPr marL="457222" indent="0">
              <a:buNone/>
              <a:defRPr sz="2000" b="1"/>
            </a:lvl2pPr>
            <a:lvl3pPr marL="914445" indent="0">
              <a:buNone/>
              <a:defRPr sz="1801" b="1"/>
            </a:lvl3pPr>
            <a:lvl4pPr marL="1371670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6" indent="0">
              <a:buNone/>
              <a:defRPr sz="1600" b="1"/>
            </a:lvl7pPr>
            <a:lvl8pPr marL="3200563" indent="0">
              <a:buNone/>
              <a:defRPr sz="1600" b="1"/>
            </a:lvl8pPr>
            <a:lvl9pPr marL="365778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3006729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7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4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99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34" y="1463039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987425"/>
            <a:ext cx="6172201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34" y="2934590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22" indent="0">
              <a:buNone/>
              <a:defRPr sz="1401"/>
            </a:lvl2pPr>
            <a:lvl3pPr marL="914445" indent="0">
              <a:buNone/>
              <a:defRPr sz="1200"/>
            </a:lvl3pPr>
            <a:lvl4pPr marL="1371670" indent="0">
              <a:buNone/>
              <a:defRPr sz="1001"/>
            </a:lvl4pPr>
            <a:lvl5pPr marL="1828892" indent="0">
              <a:buNone/>
              <a:defRPr sz="1001"/>
            </a:lvl5pPr>
            <a:lvl6pPr marL="2286114" indent="0">
              <a:buNone/>
              <a:defRPr sz="1001"/>
            </a:lvl6pPr>
            <a:lvl7pPr marL="2743336" indent="0">
              <a:buNone/>
              <a:defRPr sz="1001"/>
            </a:lvl7pPr>
            <a:lvl8pPr marL="3200563" indent="0">
              <a:buNone/>
              <a:defRPr sz="1001"/>
            </a:lvl8pPr>
            <a:lvl9pPr marL="3657784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1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34" y="1463039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4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2" indent="0">
              <a:buNone/>
              <a:defRPr sz="2800"/>
            </a:lvl2pPr>
            <a:lvl3pPr marL="914445" indent="0">
              <a:buNone/>
              <a:defRPr sz="2400"/>
            </a:lvl3pPr>
            <a:lvl4pPr marL="1371670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6" indent="0">
              <a:buNone/>
              <a:defRPr sz="2000"/>
            </a:lvl7pPr>
            <a:lvl8pPr marL="3200563" indent="0">
              <a:buNone/>
              <a:defRPr sz="2000"/>
            </a:lvl8pPr>
            <a:lvl9pPr marL="365778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34" y="2934590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22" indent="0">
              <a:buNone/>
              <a:defRPr sz="1401"/>
            </a:lvl2pPr>
            <a:lvl3pPr marL="914445" indent="0">
              <a:buNone/>
              <a:defRPr sz="1200"/>
            </a:lvl3pPr>
            <a:lvl4pPr marL="1371670" indent="0">
              <a:buNone/>
              <a:defRPr sz="1001"/>
            </a:lvl4pPr>
            <a:lvl5pPr marL="1828892" indent="0">
              <a:buNone/>
              <a:defRPr sz="1001"/>
            </a:lvl5pPr>
            <a:lvl6pPr marL="2286114" indent="0">
              <a:buNone/>
              <a:defRPr sz="1001"/>
            </a:lvl6pPr>
            <a:lvl7pPr marL="2743336" indent="0">
              <a:buNone/>
              <a:defRPr sz="1001"/>
            </a:lvl7pPr>
            <a:lvl8pPr marL="3200563" indent="0">
              <a:buNone/>
              <a:defRPr sz="1001"/>
            </a:lvl8pPr>
            <a:lvl9pPr marL="3657784" indent="0">
              <a:buNone/>
              <a:defRPr sz="100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8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8/10/2022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3" y="6356354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8001" y="6356354"/>
            <a:ext cx="7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599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29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45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45" rtl="0" eaLnBrk="1" latinLnBrk="0" hangingPunct="1">
        <a:lnSpc>
          <a:spcPct val="120000"/>
        </a:lnSpc>
        <a:spcBef>
          <a:spcPts val="1001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34" indent="0" algn="l" defTabSz="914445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548668" indent="-228613" algn="l" defTabSz="914445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90" indent="0" algn="l" defTabSz="914445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1" kern="1200">
          <a:solidFill>
            <a:schemeClr val="tx1"/>
          </a:solidFill>
          <a:latin typeface="+mn-lt"/>
          <a:ea typeface="+mn-ea"/>
          <a:cs typeface="+mn-cs"/>
        </a:defRPr>
      </a:lvl4pPr>
      <a:lvl5pPr marL="823002" indent="-228613" algn="l" defTabSz="914445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8" indent="-228613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50" indent="-228613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3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3" indent="-228613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2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70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6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3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4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26" name="Video 25">
            <a:extLst>
              <a:ext uri="{FF2B5EF4-FFF2-40B4-BE49-F238E27FC236}">
                <a16:creationId xmlns:a16="http://schemas.microsoft.com/office/drawing/2014/main" id="{F0382B66-F598-277C-FE61-D3BB9FFDE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2" y="12"/>
            <a:ext cx="12191980" cy="6857986"/>
          </a:xfrm>
          <a:prstGeom prst="rect">
            <a:avLst/>
          </a:prstGeom>
        </p:spPr>
      </p:pic>
      <p:sp>
        <p:nvSpPr>
          <p:cNvPr id="27" name="Rectangle 10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3" y="-1298619"/>
            <a:ext cx="4121237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3374C-CB97-BF68-481F-47C778784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3612997"/>
            <a:ext cx="6835698" cy="185564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Communication Protocols 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UART/USART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997D2-474F-39F9-1D0B-5804E84E7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6941" y="4326679"/>
            <a:ext cx="3211550" cy="1141964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By : Ahmad Hazem</a:t>
            </a:r>
          </a:p>
        </p:txBody>
      </p:sp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3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3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EDB5-78D3-5198-71CA-29DF7E4F0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UBRR (USART Baud Rate Register)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82005B-D30F-0DA7-9B49-388703915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671" y="2454965"/>
            <a:ext cx="9998764" cy="3707296"/>
          </a:xfrm>
        </p:spPr>
      </p:pic>
    </p:spTree>
    <p:extLst>
      <p:ext uri="{BB962C8B-B14F-4D97-AF65-F5344CB8AC3E}">
        <p14:creationId xmlns:p14="http://schemas.microsoft.com/office/powerpoint/2010/main" val="145495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">
            <a:extLst>
              <a:ext uri="{FF2B5EF4-FFF2-40B4-BE49-F238E27FC236}">
                <a16:creationId xmlns:a16="http://schemas.microsoft.com/office/drawing/2014/main" id="{C400BED2-6AE5-1705-2C6A-9C38C141F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40" y="5"/>
            <a:ext cx="12367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6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5FCEEB15-910D-DB6E-EDA8-F61F39CD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3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">
            <a:extLst>
              <a:ext uri="{FF2B5EF4-FFF2-40B4-BE49-F238E27FC236}">
                <a16:creationId xmlns:a16="http://schemas.microsoft.com/office/drawing/2014/main" id="{16CA3626-989B-9C0C-2DCB-56B47D126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2"/>
            <a:ext cx="12331645" cy="6939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8D7FC1-17CB-D62A-013E-1F654CD6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90" y="4652840"/>
            <a:ext cx="5806910" cy="16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3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2986-B51D-90BE-6E5B-083BEFDA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USART/UART frame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FDDE82-CA29-F1A1-65BB-D2864C9AD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28822"/>
            <a:ext cx="10363200" cy="46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00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E511B-D987-7FDC-F6D1-658608E0F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749" y="5"/>
            <a:ext cx="7000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599" y="103100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C95CA6-BCF4-1209-10DC-5E54A6D5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6" y="2599661"/>
            <a:ext cx="6592187" cy="2884107"/>
          </a:xfrm>
        </p:spPr>
        <p:txBody>
          <a:bodyPr vert="horz" lIns="91440" tIns="45721" rIns="91440" bIns="45721" rtlCol="0" anchor="b">
            <a:normAutofit/>
          </a:bodyPr>
          <a:lstStyle/>
          <a:p>
            <a:r>
              <a:rPr lang="en-US"/>
              <a:t>What is a communication Protocol ?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3" y="5832630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40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BCEDDE-385E-A866-C52A-B3EF90F8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23852"/>
            <a:ext cx="103632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Serial vs Parallel Connection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4C9125-09D5-EA5D-231C-60589D3716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1779" y="3988802"/>
            <a:ext cx="4880297" cy="230832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3B9BCA-F5B6-6B2F-5BD3-4E9A43626C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53237" y="3988802"/>
            <a:ext cx="4424363" cy="27265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ED0737-3984-AE67-5E33-4E6733B8C564}"/>
              </a:ext>
            </a:extLst>
          </p:cNvPr>
          <p:cNvSpPr txBox="1"/>
          <p:nvPr/>
        </p:nvSpPr>
        <p:spPr>
          <a:xfrm>
            <a:off x="1028700" y="1171576"/>
            <a:ext cx="4424363" cy="286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b="1" dirty="0">
                <a:solidFill>
                  <a:schemeClr val="accent2"/>
                </a:solidFill>
              </a:rPr>
              <a:t>Advantages :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Cheap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Less chance of data distortion at long distances up to 10m 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Simple Connection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Easy in error detection </a:t>
            </a:r>
          </a:p>
          <a:p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Disadvantages :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Slow 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Size of the data in the frame is limited.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22E3A-7FAC-F1CD-D86C-EB4A7DFA758E}"/>
              </a:ext>
            </a:extLst>
          </p:cNvPr>
          <p:cNvSpPr txBox="1"/>
          <p:nvPr/>
        </p:nvSpPr>
        <p:spPr>
          <a:xfrm>
            <a:off x="6187653" y="1171576"/>
            <a:ext cx="4424363" cy="2586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b="1" dirty="0">
                <a:solidFill>
                  <a:schemeClr val="accent2"/>
                </a:solidFill>
              </a:rPr>
              <a:t>Advantages :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Very Fast</a:t>
            </a:r>
          </a:p>
          <a:p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Disadvantages :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Expensive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Requires a lot of pins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Only for short distances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Data can be easily distorted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Complex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sz="1801" dirty="0">
                <a:latin typeface="Arial Rounded MT Bold" panose="020F0704030504030204" pitchFamily="34" charset="0"/>
                <a:cs typeface="Arial" panose="020B0604020202020204" pitchFamily="34" charset="0"/>
              </a:rPr>
              <a:t>Error cannot be detected easily</a:t>
            </a:r>
          </a:p>
        </p:txBody>
      </p:sp>
    </p:spTree>
    <p:extLst>
      <p:ext uri="{BB962C8B-B14F-4D97-AF65-F5344CB8AC3E}">
        <p14:creationId xmlns:p14="http://schemas.microsoft.com/office/powerpoint/2010/main" val="198585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FDBF9-7643-85EB-A33F-94AA5700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83" y="1266826"/>
            <a:ext cx="10991849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7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6997E-C6FB-2618-66F7-2041209C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1790700"/>
            <a:ext cx="10772775" cy="4674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005F26-1C7A-F98C-3D62-7F98676A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38227"/>
            <a:ext cx="10363200" cy="885826"/>
          </a:xfrm>
        </p:spPr>
        <p:txBody>
          <a:bodyPr>
            <a:noAutofit/>
          </a:bodyPr>
          <a:lstStyle/>
          <a:p>
            <a:r>
              <a:rPr lang="en-US" sz="3200" dirty="0"/>
              <a:t>Master to slave communication vs Peer to peer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13298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599" y="1031002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062BC-F777-D0E0-61AB-1FD6FCF7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914407"/>
            <a:ext cx="4035054" cy="2996649"/>
          </a:xfrm>
        </p:spPr>
        <p:txBody>
          <a:bodyPr vert="horz" lIns="91440" tIns="45721" rIns="91440" bIns="45721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UART/USART</a:t>
            </a:r>
            <a:br>
              <a:rPr lang="en-US" dirty="0"/>
            </a:br>
            <a:r>
              <a:rPr lang="en-US" dirty="0"/>
              <a:t>-&gt; Peer to peer communication</a:t>
            </a:r>
            <a:br>
              <a:rPr lang="en-US" dirty="0"/>
            </a:br>
            <a:r>
              <a:rPr lang="en-US" dirty="0"/>
              <a:t>-&gt; Serial Communication</a:t>
            </a:r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BDB41FB-8047-1AC4-2198-63BEA57A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53" y="1137690"/>
            <a:ext cx="5799963" cy="340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45EF37-C404-E282-55B0-2F9B6F54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2" y="552455"/>
            <a:ext cx="11449051" cy="5753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63236C-FF20-783A-C14C-4E5AA82D73B9}"/>
              </a:ext>
            </a:extLst>
          </p:cNvPr>
          <p:cNvSpPr/>
          <p:nvPr/>
        </p:nvSpPr>
        <p:spPr>
          <a:xfrm>
            <a:off x="6096000" y="5736572"/>
            <a:ext cx="5454770" cy="4658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1" dirty="0"/>
              <a:t>Full duplex</a:t>
            </a:r>
          </a:p>
        </p:txBody>
      </p:sp>
    </p:spTree>
    <p:extLst>
      <p:ext uri="{BB962C8B-B14F-4D97-AF65-F5344CB8AC3E}">
        <p14:creationId xmlns:p14="http://schemas.microsoft.com/office/powerpoint/2010/main" val="227592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2C3F7-A02C-D2E9-3F01-AEF61AC9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4" y="1819282"/>
            <a:ext cx="11991975" cy="32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27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B846-CD27-147F-2AED-87280E7CB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UART/USART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D75C5-F631-25BC-067E-DDEA923C1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UCSRA (USART Control Status Register A)</a:t>
            </a:r>
          </a:p>
          <a:p>
            <a:r>
              <a:rPr lang="en-US" dirty="0"/>
              <a:t>UCSRB (USART Control Status Register B)</a:t>
            </a:r>
          </a:p>
          <a:p>
            <a:r>
              <a:rPr lang="en-US" dirty="0"/>
              <a:t>UCSRC (USART Control Status Register C)</a:t>
            </a:r>
          </a:p>
          <a:p>
            <a:r>
              <a:rPr lang="en-US" dirty="0"/>
              <a:t>UDR (USART Data Register)</a:t>
            </a:r>
          </a:p>
          <a:p>
            <a:r>
              <a:rPr lang="en-US" dirty="0"/>
              <a:t>UBRR (USART Baud Rate Register)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7776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159</Words>
  <Application>Microsoft Office PowerPoint</Application>
  <PresentationFormat>Widescreen</PresentationFormat>
  <Paragraphs>34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Arial Rounded MT Bold</vt:lpstr>
      <vt:lpstr>Grandview Display</vt:lpstr>
      <vt:lpstr>DashVTI</vt:lpstr>
      <vt:lpstr>Communication Protocols : UART/USART</vt:lpstr>
      <vt:lpstr>What is a communication Protocol ?</vt:lpstr>
      <vt:lpstr>Serial vs Parallel Connection</vt:lpstr>
      <vt:lpstr>PowerPoint Presentation</vt:lpstr>
      <vt:lpstr>Master to slave communication vs Peer to peer communication</vt:lpstr>
      <vt:lpstr>UART/USART -&gt; Peer to peer communication -&gt; Serial Communication</vt:lpstr>
      <vt:lpstr>PowerPoint Presentation</vt:lpstr>
      <vt:lpstr>PowerPoint Presentation</vt:lpstr>
      <vt:lpstr>UART/USART registers</vt:lpstr>
      <vt:lpstr>UBRR (USART Baud Rate Register)  </vt:lpstr>
      <vt:lpstr>PowerPoint Presentation</vt:lpstr>
      <vt:lpstr>PowerPoint Presentation</vt:lpstr>
      <vt:lpstr>PowerPoint Presentation</vt:lpstr>
      <vt:lpstr>USART/UART frame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Protocols : UART/USART</dc:title>
  <dc:creator>Ahmad Hazem</dc:creator>
  <cp:lastModifiedBy>Ahmad Hazem</cp:lastModifiedBy>
  <cp:revision>10</cp:revision>
  <dcterms:created xsi:type="dcterms:W3CDTF">2022-08-09T15:34:52Z</dcterms:created>
  <dcterms:modified xsi:type="dcterms:W3CDTF">2022-08-10T17:20:52Z</dcterms:modified>
</cp:coreProperties>
</file>